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CCFF99"/>
    <a:srgbClr val="FFFFCC"/>
    <a:srgbClr val="FFCC66"/>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A2CB93B8-512E-4A90-B84B-E2E1C4FBEC64}" type="datetimeFigureOut">
              <a:rPr lang="it-IT" smtClean="0"/>
              <a:t>30/11/2015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2CB93B8-512E-4A90-B84B-E2E1C4FBEC64}" type="datetimeFigureOut">
              <a:rPr lang="it-IT" smtClean="0"/>
              <a:t>30/11/2015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2CB93B8-512E-4A90-B84B-E2E1C4FBEC64}" type="datetimeFigureOut">
              <a:rPr lang="it-IT" smtClean="0"/>
              <a:t>30/11/2015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2CB93B8-512E-4A90-B84B-E2E1C4FBEC64}" type="datetimeFigureOut">
              <a:rPr lang="it-IT" smtClean="0"/>
              <a:t>30/11/2015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A2CB93B8-512E-4A90-B84B-E2E1C4FBEC64}" type="datetimeFigureOut">
              <a:rPr lang="it-IT" smtClean="0"/>
              <a:t>30/11/2015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A2CB93B8-512E-4A90-B84B-E2E1C4FBEC64}" type="datetimeFigureOut">
              <a:rPr lang="it-IT" smtClean="0"/>
              <a:t>30/11/2015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A2CB93B8-512E-4A90-B84B-E2E1C4FBEC64}" type="datetimeFigureOut">
              <a:rPr lang="it-IT" smtClean="0"/>
              <a:t>30/11/2015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A2CB93B8-512E-4A90-B84B-E2E1C4FBEC64}" type="datetimeFigureOut">
              <a:rPr lang="it-IT" smtClean="0"/>
              <a:t>30/11/2015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2CB93B8-512E-4A90-B84B-E2E1C4FBEC64}" type="datetimeFigureOut">
              <a:rPr lang="it-IT" smtClean="0"/>
              <a:t>30/11/2015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2CB93B8-512E-4A90-B84B-E2E1C4FBEC64}" type="datetimeFigureOut">
              <a:rPr lang="it-IT" smtClean="0"/>
              <a:t>30/11/2015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2CB93B8-512E-4A90-B84B-E2E1C4FBEC64}" type="datetimeFigureOut">
              <a:rPr lang="it-IT" smtClean="0"/>
              <a:t>30/11/2015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4587703-3B87-4F9C-9DF1-8E21D053A858}"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CB93B8-512E-4A90-B84B-E2E1C4FBEC64}" type="datetimeFigureOut">
              <a:rPr lang="it-IT" smtClean="0"/>
              <a:t>30/11/2015</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587703-3B87-4F9C-9DF1-8E21D053A858}"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191868-Die-Bibel.jpg"/>
          <p:cNvPicPr>
            <a:picLocks noChangeAspect="1"/>
          </p:cNvPicPr>
          <p:nvPr/>
        </p:nvPicPr>
        <p:blipFill>
          <a:blip r:embed="rId2" cstate="print"/>
          <a:stretch>
            <a:fillRect/>
          </a:stretch>
        </p:blipFill>
        <p:spPr>
          <a:xfrm>
            <a:off x="0" y="-2458"/>
            <a:ext cx="9143999" cy="6862915"/>
          </a:xfrm>
          <a:prstGeom prst="rect">
            <a:avLst/>
          </a:prstGeom>
        </p:spPr>
      </p:pic>
      <p:sp>
        <p:nvSpPr>
          <p:cNvPr id="2" name="Titolo 1"/>
          <p:cNvSpPr>
            <a:spLocks noGrp="1"/>
          </p:cNvSpPr>
          <p:nvPr>
            <p:ph type="ctrTitle"/>
          </p:nvPr>
        </p:nvSpPr>
        <p:spPr>
          <a:xfrm>
            <a:off x="467544" y="3717032"/>
            <a:ext cx="8136904" cy="2808312"/>
          </a:xfrm>
        </p:spPr>
        <p:txBody>
          <a:bodyPr>
            <a:noAutofit/>
          </a:bodyPr>
          <a:lstStyle/>
          <a:p>
            <a:r>
              <a:rPr lang="it-IT" sz="9000" dirty="0" smtClean="0">
                <a:solidFill>
                  <a:schemeClr val="bg1"/>
                </a:solidFill>
                <a:effectLst>
                  <a:outerShdw blurRad="38100" dist="38100" dir="2700000" algn="tl">
                    <a:srgbClr val="000000">
                      <a:alpha val="43137"/>
                    </a:srgbClr>
                  </a:outerShdw>
                </a:effectLst>
              </a:rPr>
              <a:t>FREUNDSCHAFT IN DER BIBEL</a:t>
            </a:r>
            <a:endParaRPr lang="it-IT" sz="9000" dirty="0">
              <a:solidFill>
                <a:schemeClr val="bg1"/>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tock-photo-word-cloud-religion-152753492.jpg"/>
          <p:cNvPicPr>
            <a:picLocks noChangeAspect="1"/>
          </p:cNvPicPr>
          <p:nvPr/>
        </p:nvPicPr>
        <p:blipFill>
          <a:blip r:embed="rId2" cstate="print"/>
          <a:stretch>
            <a:fillRect/>
          </a:stretch>
        </p:blipFill>
        <p:spPr>
          <a:xfrm>
            <a:off x="1763688" y="2564904"/>
            <a:ext cx="5400600" cy="3924435"/>
          </a:xfrm>
          <a:prstGeom prst="rect">
            <a:avLst/>
          </a:prstGeom>
        </p:spPr>
      </p:pic>
      <p:sp>
        <p:nvSpPr>
          <p:cNvPr id="6" name="CasellaDiTesto 5"/>
          <p:cNvSpPr txBox="1"/>
          <p:nvPr/>
        </p:nvSpPr>
        <p:spPr>
          <a:xfrm>
            <a:off x="1115616" y="836712"/>
            <a:ext cx="7200800" cy="369332"/>
          </a:xfrm>
          <a:prstGeom prst="rect">
            <a:avLst/>
          </a:prstGeom>
          <a:noFill/>
        </p:spPr>
        <p:txBody>
          <a:bodyPr wrap="square" rtlCol="0">
            <a:spAutoFit/>
          </a:bodyPr>
          <a:lstStyle/>
          <a:p>
            <a:endParaRPr lang="it-IT" dirty="0"/>
          </a:p>
        </p:txBody>
      </p:sp>
      <p:sp>
        <p:nvSpPr>
          <p:cNvPr id="7" name="Titolo 1"/>
          <p:cNvSpPr>
            <a:spLocks noGrp="1"/>
          </p:cNvSpPr>
          <p:nvPr>
            <p:ph type="title"/>
          </p:nvPr>
        </p:nvSpPr>
        <p:spPr>
          <a:xfrm>
            <a:off x="395536" y="836712"/>
            <a:ext cx="8229600" cy="1863080"/>
          </a:xfrm>
        </p:spPr>
        <p:txBody>
          <a:bodyPr>
            <a:normAutofit fontScale="90000"/>
          </a:bodyPr>
          <a:lstStyle/>
          <a:p>
            <a:r>
              <a:rPr lang="de-DE" sz="2200" dirty="0"/>
              <a:t>Das Thema „Freundschaft“ ist ein übliches Thema für den Religionsunterricht aller Stufen. In ihm sind viele Unterthemen enthalten (Liebe, Vertrauen, Streiten - Versöhnen, Treue, Helfen, für einander da sein...), die sowohl im direkten religiösen Kontext wie auch im Bereich sozialer christlicher Werte eine große Rolle spielen. Freundschaft nimmt im Lebensalltag von Kindern und Jugendlichen einen sehr hohen Stellenwert ein.</a:t>
            </a:r>
            <a:r>
              <a:rPr lang="it-IT" dirty="0"/>
              <a:t/>
            </a:r>
            <a:br>
              <a:rPr lang="it-IT" dirty="0"/>
            </a:br>
            <a:endParaRPr lang="it-IT"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jesusundmagdalena.jpg"/>
          <p:cNvPicPr>
            <a:picLocks noGrp="1" noChangeAspect="1"/>
          </p:cNvPicPr>
          <p:nvPr>
            <p:ph idx="1"/>
          </p:nvPr>
        </p:nvPicPr>
        <p:blipFill>
          <a:blip r:embed="rId2" cstate="print"/>
          <a:stretch>
            <a:fillRect/>
          </a:stretch>
        </p:blipFill>
        <p:spPr>
          <a:xfrm>
            <a:off x="3491880" y="2492896"/>
            <a:ext cx="4713312" cy="3346452"/>
          </a:xfrm>
        </p:spPr>
      </p:pic>
      <p:sp>
        <p:nvSpPr>
          <p:cNvPr id="5" name="CasellaDiTesto 4"/>
          <p:cNvSpPr txBox="1"/>
          <p:nvPr/>
        </p:nvSpPr>
        <p:spPr>
          <a:xfrm>
            <a:off x="611560" y="260648"/>
            <a:ext cx="7704856" cy="461665"/>
          </a:xfrm>
          <a:prstGeom prst="rect">
            <a:avLst/>
          </a:prstGeom>
          <a:noFill/>
        </p:spPr>
        <p:txBody>
          <a:bodyPr wrap="square" rtlCol="0">
            <a:spAutoFit/>
          </a:bodyPr>
          <a:lstStyle/>
          <a:p>
            <a:pPr algn="ctr"/>
            <a:r>
              <a:rPr lang="it-IT" sz="2400" b="1" dirty="0" smtClean="0">
                <a:solidFill>
                  <a:srgbClr val="002060"/>
                </a:solidFill>
              </a:rPr>
              <a:t>MARIA MAGDALENA UND JESUS </a:t>
            </a:r>
            <a:endParaRPr lang="it-IT" sz="2400" b="1" dirty="0">
              <a:solidFill>
                <a:srgbClr val="002060"/>
              </a:solidFill>
            </a:endParaRPr>
          </a:p>
        </p:txBody>
      </p:sp>
      <p:sp>
        <p:nvSpPr>
          <p:cNvPr id="1026" name="Rectangle 2"/>
          <p:cNvSpPr>
            <a:spLocks noChangeArrowheads="1"/>
          </p:cNvSpPr>
          <p:nvPr/>
        </p:nvSpPr>
        <p:spPr bwMode="auto">
          <a:xfrm>
            <a:off x="5903640" y="1412776"/>
            <a:ext cx="324036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Eine Frau wie Maria von </a:t>
            </a:r>
            <a:r>
              <a:rPr kumimoji="0" lang="de-DE" sz="1200" b="0" i="0" u="none" strike="noStrike" cap="none" normalizeH="0" baseline="0" dirty="0" err="1" smtClean="0">
                <a:ln>
                  <a:noFill/>
                </a:ln>
                <a:solidFill>
                  <a:srgbClr val="002060"/>
                </a:solidFill>
                <a:effectLst/>
                <a:latin typeface="Century Gothic" pitchFamily="34" charset="0"/>
                <a:ea typeface="Calibri" pitchFamily="34" charset="0"/>
                <a:cs typeface="Times New Roman" pitchFamily="18" charset="0"/>
              </a:rPr>
              <a:t>Magdala</a:t>
            </a: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 dass welche wichtige Rolle gespielt hat, macht die Bibel so wenig von ihr berichtet und doch deutlich.</a:t>
            </a:r>
            <a:endParaRPr kumimoji="0" lang="de-DE" sz="1800" b="0" i="0" u="none" strike="noStrike" cap="none" normalizeH="0" baseline="0" dirty="0" smtClean="0">
              <a:ln>
                <a:noFill/>
              </a:ln>
              <a:solidFill>
                <a:srgbClr val="002060"/>
              </a:solidFill>
              <a:effectLst/>
              <a:latin typeface="Arial" pitchFamily="34" charset="0"/>
              <a:cs typeface="Arial" pitchFamily="34" charset="0"/>
            </a:endParaRPr>
          </a:p>
        </p:txBody>
      </p:sp>
      <p:sp>
        <p:nvSpPr>
          <p:cNvPr id="1027" name="Rectangle 3"/>
          <p:cNvSpPr>
            <a:spLocks noChangeArrowheads="1"/>
          </p:cNvSpPr>
          <p:nvPr/>
        </p:nvSpPr>
        <p:spPr bwMode="auto">
          <a:xfrm>
            <a:off x="0" y="1052736"/>
            <a:ext cx="352839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Die H</a:t>
            </a:r>
            <a:r>
              <a:rPr kumimoji="0" lang="de-DE" sz="1200" b="0" i="0" u="none" strike="noStrike" cap="none" normalizeH="0" baseline="0" dirty="0" smtClean="0">
                <a:ln>
                  <a:noFill/>
                </a:ln>
                <a:solidFill>
                  <a:srgbClr val="002060"/>
                </a:solidFill>
                <a:effectLst/>
                <a:latin typeface="Calibri"/>
                <a:ea typeface="Calibri" pitchFamily="34" charset="0"/>
                <a:cs typeface="Times New Roman" pitchFamily="18" charset="0"/>
              </a:rPr>
              <a:t>ä</a:t>
            </a: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ufigkeit ihrer Nennungen, die Ausf</a:t>
            </a:r>
            <a:r>
              <a:rPr kumimoji="0" lang="de-DE" sz="1200" b="0" i="0" u="none" strike="noStrike" cap="none" normalizeH="0" baseline="0" dirty="0" smtClean="0">
                <a:ln>
                  <a:noFill/>
                </a:ln>
                <a:solidFill>
                  <a:srgbClr val="002060"/>
                </a:solidFill>
                <a:effectLst/>
                <a:latin typeface="Calibri"/>
                <a:ea typeface="Calibri" pitchFamily="34" charset="0"/>
                <a:cs typeface="Times New Roman" pitchFamily="18" charset="0"/>
              </a:rPr>
              <a:t>ü</a:t>
            </a: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hrlichkeit, mit der Mirjams Begegnung mit dem auferstandenen Jesus geschildert wird und die </a:t>
            </a:r>
            <a:r>
              <a:rPr kumimoji="0" lang="de-DE" sz="1200" b="0" i="0" u="none" strike="noStrike" cap="none" normalizeH="0" baseline="0" dirty="0" smtClean="0">
                <a:ln>
                  <a:noFill/>
                </a:ln>
                <a:solidFill>
                  <a:srgbClr val="002060"/>
                </a:solidFill>
                <a:effectLst/>
                <a:latin typeface="Calibri"/>
                <a:ea typeface="Calibri" pitchFamily="34" charset="0"/>
                <a:cs typeface="Times New Roman" pitchFamily="18" charset="0"/>
              </a:rPr>
              <a:t>Ü</a:t>
            </a: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bereinstimmung dieser Berichte in allen vier Evangelien lassen vermuten, dass Mirjam tats</a:t>
            </a:r>
            <a:r>
              <a:rPr kumimoji="0" lang="de-DE" sz="1200" b="0" i="0" u="none" strike="noStrike" cap="none" normalizeH="0" baseline="0" dirty="0" smtClean="0">
                <a:ln>
                  <a:noFill/>
                </a:ln>
                <a:solidFill>
                  <a:srgbClr val="002060"/>
                </a:solidFill>
                <a:effectLst/>
                <a:latin typeface="Calibri"/>
                <a:ea typeface="Calibri" pitchFamily="34" charset="0"/>
                <a:cs typeface="Times New Roman" pitchFamily="18" charset="0"/>
              </a:rPr>
              <a:t>ä</a:t>
            </a: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chlich eine enge Vertraute Jesu war und eine f</a:t>
            </a:r>
            <a:r>
              <a:rPr kumimoji="0" lang="de-DE" sz="1200" b="0" i="0" u="none" strike="noStrike" cap="none" normalizeH="0" baseline="0" dirty="0" smtClean="0">
                <a:ln>
                  <a:noFill/>
                </a:ln>
                <a:solidFill>
                  <a:srgbClr val="002060"/>
                </a:solidFill>
                <a:effectLst/>
                <a:latin typeface="Calibri"/>
                <a:ea typeface="Calibri" pitchFamily="34" charset="0"/>
                <a:cs typeface="Times New Roman" pitchFamily="18" charset="0"/>
              </a:rPr>
              <a:t>ü</a:t>
            </a: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hrende Rolle in der Gruppierung um ihn gespielt hat. Ihr Mut und ihre Ausdauer, Jesus auf seinem Letzten Weg trotz der f</a:t>
            </a:r>
            <a:r>
              <a:rPr kumimoji="0" lang="de-DE" sz="1200" b="0" i="0" u="none" strike="noStrike" cap="none" normalizeH="0" baseline="0" dirty="0" smtClean="0">
                <a:ln>
                  <a:noFill/>
                </a:ln>
                <a:solidFill>
                  <a:srgbClr val="002060"/>
                </a:solidFill>
                <a:effectLst/>
                <a:latin typeface="Calibri"/>
                <a:ea typeface="Calibri" pitchFamily="34" charset="0"/>
                <a:cs typeface="Times New Roman" pitchFamily="18" charset="0"/>
              </a:rPr>
              <a:t>ü</a:t>
            </a: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r sie damit verbundenen Gefahr beizustehen, zeichnen sie zudem als verl</a:t>
            </a:r>
            <a:r>
              <a:rPr kumimoji="0" lang="de-DE" sz="1200" b="0" i="0" u="none" strike="noStrike" cap="none" normalizeH="0" baseline="0" dirty="0" smtClean="0">
                <a:ln>
                  <a:noFill/>
                </a:ln>
                <a:solidFill>
                  <a:srgbClr val="002060"/>
                </a:solidFill>
                <a:effectLst/>
                <a:latin typeface="Calibri"/>
                <a:ea typeface="Calibri" pitchFamily="34" charset="0"/>
                <a:cs typeface="Times New Roman" pitchFamily="18" charset="0"/>
              </a:rPr>
              <a:t>ä</a:t>
            </a:r>
            <a:r>
              <a:rPr kumimoji="0" lang="de-DE" sz="12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ssliche Freundin aus.</a:t>
            </a:r>
            <a:endParaRPr kumimoji="0" lang="de-DE" sz="1200" b="0" i="0" u="none" strike="noStrike" cap="none" normalizeH="0" baseline="0" dirty="0" smtClean="0">
              <a:ln>
                <a:noFill/>
              </a:ln>
              <a:solidFill>
                <a:srgbClr val="002060"/>
              </a:solidFill>
              <a:effectLst/>
              <a:latin typeface="Arial" pitchFamily="34" charset="0"/>
              <a:cs typeface="Arial" pitchFamily="34" charset="0"/>
            </a:endParaRPr>
          </a:p>
        </p:txBody>
      </p:sp>
      <p:sp>
        <p:nvSpPr>
          <p:cNvPr id="1028" name="Rectangle 4"/>
          <p:cNvSpPr>
            <a:spLocks noChangeArrowheads="1"/>
          </p:cNvSpPr>
          <p:nvPr/>
        </p:nvSpPr>
        <p:spPr bwMode="auto">
          <a:xfrm>
            <a:off x="0" y="6165304"/>
            <a:ext cx="882047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Das ist ein biblisches Beispiel f</a:t>
            </a:r>
            <a:r>
              <a:rPr kumimoji="0" lang="de-DE" sz="2400" b="0" i="0" u="none" strike="noStrike" cap="none" normalizeH="0" baseline="0" dirty="0" smtClean="0">
                <a:ln>
                  <a:noFill/>
                </a:ln>
                <a:solidFill>
                  <a:srgbClr val="002060"/>
                </a:solidFill>
                <a:effectLst/>
                <a:latin typeface="Calibri"/>
                <a:ea typeface="Calibri" pitchFamily="34" charset="0"/>
                <a:cs typeface="Times New Roman" pitchFamily="18" charset="0"/>
              </a:rPr>
              <a:t>ü</a:t>
            </a:r>
            <a:r>
              <a:rPr kumimoji="0" lang="de-DE" sz="2400" b="0" i="0" u="none" strike="noStrike" cap="none" normalizeH="0" baseline="0" dirty="0" smtClean="0">
                <a:ln>
                  <a:noFill/>
                </a:ln>
                <a:solidFill>
                  <a:srgbClr val="002060"/>
                </a:solidFill>
                <a:effectLst/>
                <a:latin typeface="Century Gothic" pitchFamily="34" charset="0"/>
                <a:ea typeface="Calibri" pitchFamily="34" charset="0"/>
                <a:cs typeface="Times New Roman" pitchFamily="18" charset="0"/>
              </a:rPr>
              <a:t>r eine gelebte Freundschaft.</a:t>
            </a:r>
            <a:endParaRPr kumimoji="0" lang="de-DE" sz="2400" b="0" i="0" u="none" strike="noStrike" cap="none" normalizeH="0" baseline="0" dirty="0" smtClean="0">
              <a:ln>
                <a:noFill/>
              </a:ln>
              <a:solidFill>
                <a:srgbClr val="002060"/>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188640"/>
            <a:ext cx="3528392" cy="864096"/>
          </a:xfrm>
        </p:spPr>
        <p:txBody>
          <a:bodyPr>
            <a:normAutofit/>
          </a:bodyPr>
          <a:lstStyle/>
          <a:p>
            <a:r>
              <a:rPr lang="it-IT" sz="2400" i="1" dirty="0" smtClean="0"/>
              <a:t>DAVID UND JONATHAN</a:t>
            </a:r>
            <a:endParaRPr lang="it-IT" sz="2400" i="1" dirty="0"/>
          </a:p>
        </p:txBody>
      </p:sp>
      <p:pic>
        <p:nvPicPr>
          <p:cNvPr id="4" name="Segnaposto contenuto 3" descr="Jonathan_Lovingly_Taketh_His_Leave_of_David_by_Julius_Schnorr_von_Carolsfeld.jpg"/>
          <p:cNvPicPr>
            <a:picLocks noGrp="1" noChangeAspect="1"/>
          </p:cNvPicPr>
          <p:nvPr>
            <p:ph idx="1"/>
          </p:nvPr>
        </p:nvPicPr>
        <p:blipFill>
          <a:blip r:embed="rId2" cstate="print"/>
          <a:stretch>
            <a:fillRect/>
          </a:stretch>
        </p:blipFill>
        <p:spPr>
          <a:xfrm>
            <a:off x="395536" y="2276872"/>
            <a:ext cx="3672408" cy="3072110"/>
          </a:xfrm>
        </p:spPr>
      </p:pic>
      <p:sp>
        <p:nvSpPr>
          <p:cNvPr id="16385" name="Rectangle 1"/>
          <p:cNvSpPr>
            <a:spLocks noChangeArrowheads="1"/>
          </p:cNvSpPr>
          <p:nvPr/>
        </p:nvSpPr>
        <p:spPr bwMode="auto">
          <a:xfrm>
            <a:off x="467544" y="1124744"/>
            <a:ext cx="341987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a:rPr>
              <a:t>Als Jonathan mit David einen Bund schließt, ist Jonathan der Schenkende. David</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a:rPr>
              <a:t>kann Jonathan keine Geschenke machen.</a:t>
            </a:r>
            <a:endParaRPr kumimoji="0" lang="de-DE" sz="1800" b="0" i="0" u="none" strike="noStrike" cap="none" normalizeH="0" baseline="0" dirty="0" smtClean="0">
              <a:ln>
                <a:noFill/>
              </a:ln>
              <a:solidFill>
                <a:schemeClr val="tx1"/>
              </a:solidFill>
              <a:effectLst/>
              <a:latin typeface="Century Gothic" pitchFamily="34" charset="0"/>
              <a:cs typeface="Arial" pitchFamily="34" charset="0"/>
            </a:endParaRPr>
          </a:p>
        </p:txBody>
      </p:sp>
      <p:sp>
        <p:nvSpPr>
          <p:cNvPr id="16386" name="Rectangle 2"/>
          <p:cNvSpPr>
            <a:spLocks noChangeArrowheads="1"/>
          </p:cNvSpPr>
          <p:nvPr/>
        </p:nvSpPr>
        <p:spPr bwMode="auto">
          <a:xfrm>
            <a:off x="5436096" y="332656"/>
            <a:ext cx="3096344" cy="6480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Der Text berichtet von einer ungleichen Freundschaft. Der </a:t>
            </a:r>
            <a:r>
              <a:rPr kumimoji="0" lang="de-DE" sz="1200" b="0" i="0" u="none" strike="noStrike" cap="none" normalizeH="0" baseline="0" dirty="0" err="1" smtClean="0">
                <a:ln>
                  <a:noFill/>
                </a:ln>
                <a:solidFill>
                  <a:schemeClr val="tx1"/>
                </a:solidFill>
                <a:effectLst/>
                <a:latin typeface="Century Gothic" pitchFamily="34" charset="0"/>
                <a:ea typeface="Calibri" pitchFamily="34" charset="0"/>
                <a:cs typeface="CMR12" charset="0"/>
              </a:rPr>
              <a:t>Kӧnigssohn</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 befreundet</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Times New Roman" pitchFamily="18" charset="0"/>
              </a:rPr>
              <a:t> </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sich mit dem Hirtenjungen.</a:t>
            </a:r>
            <a:endParaRPr kumimoji="0" lang="de-D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7" name="Rectangle 3"/>
          <p:cNvSpPr>
            <a:spLocks noChangeArrowheads="1"/>
          </p:cNvSpPr>
          <p:nvPr/>
        </p:nvSpPr>
        <p:spPr bwMode="auto">
          <a:xfrm>
            <a:off x="4355976" y="1340768"/>
            <a:ext cx="4104456" cy="14256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Obwohl so ungleich, funktioniert diese Freundschaft </a:t>
            </a:r>
            <a:r>
              <a:rPr kumimoji="0" lang="de-DE" sz="1200" b="0" i="0" u="none" strike="noStrike" cap="none" normalizeH="0" baseline="0" dirty="0" err="1" smtClean="0">
                <a:ln>
                  <a:noFill/>
                </a:ln>
                <a:solidFill>
                  <a:schemeClr val="tx1"/>
                </a:solidFill>
                <a:effectLst/>
                <a:latin typeface="Century Gothic" pitchFamily="34" charset="0"/>
                <a:ea typeface="Calibri" pitchFamily="34" charset="0"/>
                <a:cs typeface="CMR12" charset="0"/>
              </a:rPr>
              <a:t>prӓchtig</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a:t>
            </a:r>
            <a:b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br>
            <a:r>
              <a:rPr kumimoji="0" lang="de-DE" sz="1200" b="0" i="0" u="none" strike="noStrike" cap="none" normalizeH="0" baseline="0" dirty="0" smtClean="0">
                <a:ln>
                  <a:noFill/>
                </a:ln>
                <a:solidFill>
                  <a:schemeClr val="tx1"/>
                </a:solidFill>
                <a:effectLst/>
                <a:latin typeface="Calibri"/>
                <a:ea typeface="Calibri" pitchFamily="34" charset="0"/>
                <a:cs typeface="CMBX12"/>
              </a:rPr>
              <a:t>–</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BX12"/>
              </a:rPr>
              <a:t> </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Wahre Freundschaft macht sich nicht </a:t>
            </a:r>
            <a:r>
              <a:rPr kumimoji="0" lang="de-DE" sz="1200" b="0" i="0" u="none" strike="noStrike" cap="none" normalizeH="0" baseline="0" dirty="0" err="1" smtClean="0">
                <a:ln>
                  <a:noFill/>
                </a:ln>
                <a:solidFill>
                  <a:schemeClr val="tx1"/>
                </a:solidFill>
                <a:effectLst/>
                <a:latin typeface="Century Gothic" pitchFamily="34" charset="0"/>
                <a:ea typeface="Calibri" pitchFamily="34" charset="0"/>
                <a:cs typeface="CMR12" charset="0"/>
              </a:rPr>
              <a:t>abhӓngig</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 von Geschenken</a:t>
            </a:r>
            <a:b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br>
            <a:r>
              <a:rPr kumimoji="0" lang="de-DE" sz="1200" b="0" i="0" u="none" strike="noStrike" cap="none" normalizeH="0" baseline="0" dirty="0" smtClean="0">
                <a:ln>
                  <a:noFill/>
                </a:ln>
                <a:solidFill>
                  <a:schemeClr val="tx1"/>
                </a:solidFill>
                <a:effectLst/>
                <a:latin typeface="Calibri"/>
                <a:ea typeface="Calibri" pitchFamily="34" charset="0"/>
                <a:cs typeface="CMBX12"/>
              </a:rPr>
              <a:t>–</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BX12"/>
              </a:rPr>
              <a:t> </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Diese Freundschaft ist auf hingebungsvolle Liebe (Agape) gegr</a:t>
            </a:r>
            <a:r>
              <a:rPr kumimoji="0" lang="de-DE" sz="1200" b="0" i="0" u="none" strike="noStrike" cap="none" normalizeH="0" baseline="0" dirty="0" smtClean="0">
                <a:ln>
                  <a:noFill/>
                </a:ln>
                <a:solidFill>
                  <a:schemeClr val="tx1"/>
                </a:solidFill>
                <a:effectLst/>
                <a:latin typeface="Calibri"/>
                <a:ea typeface="Calibri" pitchFamily="34" charset="0"/>
                <a:cs typeface="CMR12" charset="0"/>
              </a:rPr>
              <a:t>ü</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ndet. Nur diese</a:t>
            </a:r>
            <a:b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b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Liebe vermag zu geben!</a:t>
            </a:r>
            <a:endParaRPr kumimoji="0" lang="de-D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89" name="Rectangle 5"/>
          <p:cNvSpPr>
            <a:spLocks noChangeArrowheads="1"/>
          </p:cNvSpPr>
          <p:nvPr/>
        </p:nvSpPr>
        <p:spPr bwMode="auto">
          <a:xfrm>
            <a:off x="4572000" y="3284984"/>
            <a:ext cx="3888432" cy="86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Aus den Schilderungen des Jonathan kann entnommen werden, dass es f</a:t>
            </a:r>
            <a:r>
              <a:rPr kumimoji="0" lang="de-DE" sz="1200" b="0" i="0" u="none" strike="noStrike" cap="none" normalizeH="0" baseline="0" dirty="0" smtClean="0">
                <a:ln>
                  <a:noFill/>
                </a:ln>
                <a:solidFill>
                  <a:schemeClr val="tx1"/>
                </a:solidFill>
                <a:effectLst/>
                <a:latin typeface="Calibri"/>
                <a:ea typeface="Calibri" pitchFamily="34" charset="0"/>
                <a:cs typeface="CMR12" charset="0"/>
              </a:rPr>
              <a:t>ü</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r alle offensichtlich war, dass Gott seine Hand </a:t>
            </a:r>
            <a:r>
              <a:rPr kumimoji="0" lang="de-DE" sz="1200" b="0" i="0" u="none" strike="noStrike" cap="none" normalizeH="0" baseline="0" dirty="0" smtClean="0">
                <a:ln>
                  <a:noFill/>
                </a:ln>
                <a:solidFill>
                  <a:schemeClr val="tx1"/>
                </a:solidFill>
                <a:effectLst/>
                <a:latin typeface="Calibri"/>
                <a:ea typeface="Calibri" pitchFamily="34" charset="0"/>
                <a:cs typeface="CMR12" charset="0"/>
              </a:rPr>
              <a:t>ü</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ber David ausbreitete und ihn besch</a:t>
            </a:r>
            <a:r>
              <a:rPr kumimoji="0" lang="de-DE" sz="1200" b="0" i="0" u="none" strike="noStrike" cap="none" normalizeH="0" baseline="0" dirty="0" smtClean="0">
                <a:ln>
                  <a:noFill/>
                </a:ln>
                <a:solidFill>
                  <a:schemeClr val="tx1"/>
                </a:solidFill>
                <a:effectLst/>
                <a:latin typeface="Calibri"/>
                <a:ea typeface="Calibri" pitchFamily="34" charset="0"/>
                <a:cs typeface="CMR12" charset="0"/>
              </a:rPr>
              <a:t>ü</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tzte.</a:t>
            </a:r>
            <a:endParaRPr kumimoji="0" lang="de-D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90" name="Rectangle 6"/>
          <p:cNvSpPr>
            <a:spLocks noChangeArrowheads="1"/>
          </p:cNvSpPr>
          <p:nvPr/>
        </p:nvSpPr>
        <p:spPr bwMode="auto">
          <a:xfrm>
            <a:off x="5292080" y="4725144"/>
            <a:ext cx="352839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Interessant ist die Gegen</a:t>
            </a:r>
            <a:r>
              <a:rPr kumimoji="0" lang="de-DE" sz="1200" b="0" i="0" u="none" strike="noStrike" cap="none" normalizeH="0" baseline="0" dirty="0" smtClean="0">
                <a:ln>
                  <a:noFill/>
                </a:ln>
                <a:solidFill>
                  <a:schemeClr val="tx1"/>
                </a:solidFill>
                <a:effectLst/>
                <a:latin typeface="Calibri"/>
                <a:ea typeface="Calibri" pitchFamily="34" charset="0"/>
                <a:cs typeface="CMR12" charset="0"/>
              </a:rPr>
              <a:t>ü</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berstellung von Saul und Jonathan. Beide ahnen, dass David der </a:t>
            </a:r>
            <a:r>
              <a:rPr kumimoji="0" lang="de-DE" sz="1200" b="0" i="0" u="none" strike="noStrike" cap="none" normalizeH="0" baseline="0" dirty="0" err="1" smtClean="0">
                <a:ln>
                  <a:noFill/>
                </a:ln>
                <a:solidFill>
                  <a:schemeClr val="tx1"/>
                </a:solidFill>
                <a:effectLst/>
                <a:latin typeface="Century Gothic" pitchFamily="34" charset="0"/>
                <a:ea typeface="Calibri" pitchFamily="34" charset="0"/>
                <a:cs typeface="CMR12" charset="0"/>
              </a:rPr>
              <a:t>nӓchste</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 </a:t>
            </a:r>
            <a:r>
              <a:rPr kumimoji="0" lang="de-DE" sz="1200" b="0" i="0" u="none" strike="noStrike" cap="none" normalizeH="0" baseline="0" dirty="0" err="1" smtClean="0">
                <a:ln>
                  <a:noFill/>
                </a:ln>
                <a:solidFill>
                  <a:schemeClr val="tx1"/>
                </a:solidFill>
                <a:effectLst/>
                <a:latin typeface="Century Gothic" pitchFamily="34" charset="0"/>
                <a:ea typeface="Calibri" pitchFamily="34" charset="0"/>
                <a:cs typeface="CMR12" charset="0"/>
              </a:rPr>
              <a:t>Kӧnig</a:t>
            </a:r>
            <a:r>
              <a:rPr kumimoji="0" lang="de-DE" sz="1200" b="0" i="0" u="none" strike="noStrike" cap="none" normalizeH="0" baseline="0" dirty="0" smtClean="0">
                <a:ln>
                  <a:noFill/>
                </a:ln>
                <a:solidFill>
                  <a:schemeClr val="tx1"/>
                </a:solidFill>
                <a:effectLst/>
                <a:latin typeface="Century Gothic" pitchFamily="34" charset="0"/>
                <a:ea typeface="Calibri" pitchFamily="34" charset="0"/>
                <a:cs typeface="CMR12" charset="0"/>
              </a:rPr>
              <a:t> Israels werden wird.</a:t>
            </a:r>
            <a:endParaRPr kumimoji="0" lang="de-DE"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391" name="Rectangle 7"/>
          <p:cNvSpPr>
            <a:spLocks noChangeArrowheads="1"/>
          </p:cNvSpPr>
          <p:nvPr/>
        </p:nvSpPr>
        <p:spPr bwMode="auto">
          <a:xfrm>
            <a:off x="0" y="5661248"/>
            <a:ext cx="889248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smtClean="0">
                <a:ln>
                  <a:noFill/>
                </a:ln>
                <a:solidFill>
                  <a:schemeClr val="tx1"/>
                </a:solidFill>
                <a:effectLst/>
                <a:latin typeface="Century Gothic" pitchFamily="34" charset="0"/>
                <a:ea typeface="Calibri" pitchFamily="34" charset="0"/>
                <a:cs typeface="CMR12" charset="0"/>
              </a:rPr>
              <a:t>Doch obwohl Jonathan vielmehr davon betroffen sein wird, geht er eine Freundschaft mit David ein. Jonathan hat erkannt und akzeptiert, dass Gott hier seine Entscheidung </a:t>
            </a:r>
            <a:r>
              <a:rPr kumimoji="0" lang="de-DE" sz="2000" b="0" i="0" u="none" strike="noStrike" cap="none" normalizeH="0" baseline="0" dirty="0" err="1" smtClean="0">
                <a:ln>
                  <a:noFill/>
                </a:ln>
                <a:solidFill>
                  <a:schemeClr val="tx1"/>
                </a:solidFill>
                <a:effectLst/>
                <a:latin typeface="Century Gothic" pitchFamily="34" charset="0"/>
                <a:ea typeface="Calibri" pitchFamily="34" charset="0"/>
                <a:cs typeface="CMR12" charset="0"/>
              </a:rPr>
              <a:t>gef</a:t>
            </a:r>
            <a:r>
              <a:rPr kumimoji="0" lang="de-DE"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ӓ</a:t>
            </a:r>
            <a:r>
              <a:rPr kumimoji="0" lang="de-DE" sz="2000" b="0" i="0" u="none" strike="noStrike" cap="none" normalizeH="0" baseline="0" dirty="0" err="1" smtClean="0">
                <a:ln>
                  <a:noFill/>
                </a:ln>
                <a:solidFill>
                  <a:schemeClr val="tx1"/>
                </a:solidFill>
                <a:effectLst/>
                <a:latin typeface="Century Gothic" pitchFamily="34" charset="0"/>
                <a:ea typeface="Calibri" pitchFamily="34" charset="0"/>
                <a:cs typeface="CMR12" charset="0"/>
              </a:rPr>
              <a:t>llt</a:t>
            </a:r>
            <a:r>
              <a:rPr kumimoji="0" lang="de-DE" sz="2000" b="0" i="0" u="none" strike="noStrike" cap="none" normalizeH="0" baseline="0" dirty="0" smtClean="0">
                <a:ln>
                  <a:noFill/>
                </a:ln>
                <a:solidFill>
                  <a:schemeClr val="tx1"/>
                </a:solidFill>
                <a:effectLst/>
                <a:latin typeface="Century Gothic" pitchFamily="34" charset="0"/>
                <a:ea typeface="Calibri" pitchFamily="34" charset="0"/>
                <a:cs typeface="CMR12" charset="0"/>
              </a:rPr>
              <a:t> hat.</a:t>
            </a:r>
            <a:endParaRPr kumimoji="0" lang="de-DE"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1340768"/>
            <a:ext cx="8229600" cy="4525963"/>
          </a:xfrm>
          <a:noFill/>
        </p:spPr>
        <p:txBody>
          <a:bodyPr/>
          <a:lstStyle/>
          <a:p>
            <a:pPr algn="ctr">
              <a:buNone/>
            </a:pPr>
            <a:endParaRPr lang="it-IT" dirty="0" smtClean="0"/>
          </a:p>
          <a:p>
            <a:pPr algn="ctr">
              <a:buNone/>
            </a:pPr>
            <a:r>
              <a:rPr lang="it-IT" b="1" dirty="0" err="1" smtClean="0">
                <a:ln w="1905"/>
                <a:solidFill>
                  <a:srgbClr val="002060"/>
                </a:solidFill>
                <a:effectLst>
                  <a:innerShdw blurRad="69850" dist="43180" dir="5400000">
                    <a:srgbClr val="000000">
                      <a:alpha val="65000"/>
                    </a:srgbClr>
                  </a:innerShdw>
                </a:effectLst>
              </a:rPr>
              <a:t>Vailati</a:t>
            </a:r>
            <a:r>
              <a:rPr lang="it-IT" b="1" dirty="0" smtClean="0">
                <a:ln w="1905"/>
                <a:solidFill>
                  <a:srgbClr val="002060"/>
                </a:solidFill>
                <a:effectLst>
                  <a:innerShdw blurRad="69850" dist="43180" dir="5400000">
                    <a:srgbClr val="000000">
                      <a:alpha val="65000"/>
                    </a:srgbClr>
                  </a:innerShdw>
                </a:effectLst>
              </a:rPr>
              <a:t> </a:t>
            </a:r>
            <a:r>
              <a:rPr lang="it-IT" b="1" dirty="0">
                <a:ln w="1905"/>
                <a:solidFill>
                  <a:srgbClr val="002060"/>
                </a:solidFill>
                <a:effectLst>
                  <a:innerShdw blurRad="69850" dist="43180" dir="5400000">
                    <a:srgbClr val="000000">
                      <a:alpha val="65000"/>
                    </a:srgbClr>
                  </a:innerShdw>
                </a:effectLst>
              </a:rPr>
              <a:t>Arianna – Cani </a:t>
            </a:r>
            <a:r>
              <a:rPr lang="it-IT" b="1" dirty="0" err="1">
                <a:ln w="1905"/>
                <a:solidFill>
                  <a:srgbClr val="002060"/>
                </a:solidFill>
                <a:effectLst>
                  <a:innerShdw blurRad="69850" dist="43180" dir="5400000">
                    <a:srgbClr val="000000">
                      <a:alpha val="65000"/>
                    </a:srgbClr>
                  </a:innerShdw>
                </a:effectLst>
              </a:rPr>
              <a:t>Dajana</a:t>
            </a:r>
            <a:r>
              <a:rPr lang="it-IT" b="1" dirty="0">
                <a:ln w="1905"/>
                <a:solidFill>
                  <a:srgbClr val="002060"/>
                </a:solidFill>
                <a:effectLst>
                  <a:innerShdw blurRad="69850" dist="43180" dir="5400000">
                    <a:srgbClr val="000000">
                      <a:alpha val="65000"/>
                    </a:srgbClr>
                  </a:innerShdw>
                </a:effectLst>
              </a:rPr>
              <a:t> </a:t>
            </a:r>
          </a:p>
          <a:p>
            <a:pPr algn="ctr">
              <a:buNone/>
            </a:pPr>
            <a:endParaRPr lang="it-IT" b="1" dirty="0" smtClean="0">
              <a:ln w="1905"/>
              <a:solidFill>
                <a:srgbClr val="002060"/>
              </a:solidFill>
              <a:effectLst>
                <a:innerShdw blurRad="69850" dist="43180" dir="5400000">
                  <a:srgbClr val="000000">
                    <a:alpha val="65000"/>
                  </a:srgbClr>
                </a:innerShdw>
              </a:effectLst>
            </a:endParaRPr>
          </a:p>
          <a:p>
            <a:pPr algn="ctr">
              <a:buNone/>
            </a:pPr>
            <a:r>
              <a:rPr lang="it-IT" b="1" dirty="0" smtClean="0">
                <a:ln w="1905"/>
                <a:solidFill>
                  <a:srgbClr val="002060"/>
                </a:solidFill>
                <a:effectLst>
                  <a:innerShdw blurRad="69850" dist="43180" dir="5400000">
                    <a:srgbClr val="000000">
                      <a:alpha val="65000"/>
                    </a:srgbClr>
                  </a:innerShdw>
                </a:effectLst>
              </a:rPr>
              <a:t>Di </a:t>
            </a:r>
            <a:r>
              <a:rPr lang="it-IT" b="1" dirty="0">
                <a:ln w="1905"/>
                <a:solidFill>
                  <a:srgbClr val="002060"/>
                </a:solidFill>
                <a:effectLst>
                  <a:innerShdw blurRad="69850" dist="43180" dir="5400000">
                    <a:srgbClr val="000000">
                      <a:alpha val="65000"/>
                    </a:srgbClr>
                  </a:innerShdw>
                </a:effectLst>
              </a:rPr>
              <a:t>Siena Giuseppina – </a:t>
            </a:r>
            <a:r>
              <a:rPr lang="it-IT" b="1" dirty="0" err="1">
                <a:ln w="1905"/>
                <a:solidFill>
                  <a:srgbClr val="002060"/>
                </a:solidFill>
                <a:effectLst>
                  <a:innerShdw blurRad="69850" dist="43180" dir="5400000">
                    <a:srgbClr val="000000">
                      <a:alpha val="65000"/>
                    </a:srgbClr>
                  </a:innerShdw>
                </a:effectLst>
              </a:rPr>
              <a:t>Garzonio</a:t>
            </a:r>
            <a:r>
              <a:rPr lang="it-IT" b="1" dirty="0">
                <a:ln w="1905"/>
                <a:solidFill>
                  <a:srgbClr val="002060"/>
                </a:solidFill>
                <a:effectLst>
                  <a:innerShdw blurRad="69850" dist="43180" dir="5400000">
                    <a:srgbClr val="000000">
                      <a:alpha val="65000"/>
                    </a:srgbClr>
                  </a:innerShdw>
                </a:effectLst>
              </a:rPr>
              <a:t> Giulia</a:t>
            </a:r>
          </a:p>
          <a:p>
            <a:endParaRPr lang="it-IT" dirty="0">
              <a:solidFill>
                <a:srgbClr val="002060"/>
              </a:solidFill>
            </a:endParaRP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331</Words>
  <Application>Microsoft Office PowerPoint</Application>
  <PresentationFormat>Presentazione su schermo (4:3)</PresentationFormat>
  <Paragraphs>17</Paragraphs>
  <Slides>5</Slides>
  <Notes>0</Notes>
  <HiddenSlides>0</HiddenSlides>
  <MMClips>0</MMClips>
  <ScaleCrop>false</ScaleCrop>
  <HeadingPairs>
    <vt:vector size="4" baseType="variant">
      <vt:variant>
        <vt:lpstr>Tema</vt:lpstr>
      </vt:variant>
      <vt:variant>
        <vt:i4>1</vt:i4>
      </vt:variant>
      <vt:variant>
        <vt:lpstr>Titoli diapositive</vt:lpstr>
      </vt:variant>
      <vt:variant>
        <vt:i4>5</vt:i4>
      </vt:variant>
    </vt:vector>
  </HeadingPairs>
  <TitlesOfParts>
    <vt:vector size="6" baseType="lpstr">
      <vt:lpstr>Tema di Office</vt:lpstr>
      <vt:lpstr>FREUNDSCHAFT IN DER BIBEL</vt:lpstr>
      <vt:lpstr>Das Thema „Freundschaft“ ist ein übliches Thema für den Religionsunterricht aller Stufen. In ihm sind viele Unterthemen enthalten (Liebe, Vertrauen, Streiten - Versöhnen, Treue, Helfen, für einander da sein...), die sowohl im direkten religiösen Kontext wie auch im Bereich sozialer christlicher Werte eine große Rolle spielen. Freundschaft nimmt im Lebensalltag von Kindern und Jugendlichen einen sehr hohen Stellenwert ein. </vt:lpstr>
      <vt:lpstr>Diapositiva 3</vt:lpstr>
      <vt:lpstr>DAVID UND JONATHAN</vt:lpstr>
      <vt:lpstr>Diapositiva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FREUNDSCHAFT IN DER BIBEL</dc:title>
  <dc:creator>Utente</dc:creator>
  <cp:lastModifiedBy>Utente</cp:lastModifiedBy>
  <cp:revision>4</cp:revision>
  <dcterms:created xsi:type="dcterms:W3CDTF">2015-11-30T20:39:19Z</dcterms:created>
  <dcterms:modified xsi:type="dcterms:W3CDTF">2015-11-30T21:13:29Z</dcterms:modified>
</cp:coreProperties>
</file>